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4"/>
  </p:notesMasterIdLst>
  <p:sldIdLst>
    <p:sldId id="256" r:id="rId2"/>
    <p:sldId id="259" r:id="rId3"/>
    <p:sldId id="257" r:id="rId4"/>
    <p:sldId id="278" r:id="rId5"/>
    <p:sldId id="300" r:id="rId6"/>
    <p:sldId id="301" r:id="rId7"/>
    <p:sldId id="306" r:id="rId8"/>
    <p:sldId id="302" r:id="rId9"/>
    <p:sldId id="303" r:id="rId10"/>
    <p:sldId id="304" r:id="rId11"/>
    <p:sldId id="305" r:id="rId12"/>
    <p:sldId id="30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29/04/2024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AU" dirty="0"/>
              <a:t>Joints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 dirty="0"/>
              <a:t>ATHBY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close-up of a knee joint&#10;&#10;Description automatically generated">
            <a:extLst>
              <a:ext uri="{FF2B5EF4-FFF2-40B4-BE49-F238E27FC236}">
                <a16:creationId xmlns:a16="http://schemas.microsoft.com/office/drawing/2014/main" id="{3DECB700-4EA2-F8DD-61F4-CD77B9AAB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66" y="763660"/>
            <a:ext cx="363855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4B1D-AA19-43CB-88A3-D962AE85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Gliding 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33729-E0EA-431B-A9B7-EF5FF8A0C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66" y="2312276"/>
            <a:ext cx="10947632" cy="3651504"/>
          </a:xfrm>
        </p:spPr>
        <p:txBody>
          <a:bodyPr>
            <a:normAutofit/>
          </a:bodyPr>
          <a:lstStyle/>
          <a:p>
            <a:r>
              <a:rPr lang="en-AU" sz="2400" b="0" i="0" dirty="0">
                <a:solidFill>
                  <a:srgbClr val="040C28"/>
                </a:solidFill>
                <a:effectLst/>
              </a:rPr>
              <a:t>the articulating surfaces of the involved bones are flat or only slightly curved and glide past one another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8BF943-0C52-467D-868D-8860756B3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436" y="3415405"/>
            <a:ext cx="60007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83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344E-B3F1-47C2-B07D-A156A265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 and Socket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3CB3F-5FA2-423C-A881-31AC194BB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838" y="2312276"/>
            <a:ext cx="10991460" cy="4103504"/>
          </a:xfrm>
        </p:spPr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The most mobile type of </a:t>
            </a:r>
          </a:p>
          <a:p>
            <a:r>
              <a:rPr lang="en-US" sz="2400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synovial joint, the end of one </a:t>
            </a:r>
          </a:p>
          <a:p>
            <a:r>
              <a:rPr lang="en-US" sz="2400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bone is spherical, forming the ball, while the end of the other bone within the joint contains a rounded depression, forming the socket. The ball slides, rolls, and spins within the socket to allow movement of the joint in multiple directions.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B9A49-D0D6-F8AD-2181-86D8DCBF2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013" y="68910"/>
            <a:ext cx="6066443" cy="365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50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377" y="864608"/>
            <a:ext cx="4236199" cy="745531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pic>
        <p:nvPicPr>
          <p:cNvPr id="5" name="Picture 4" descr="A skeleton of a foot&#10;&#10;Description automatically generated">
            <a:extLst>
              <a:ext uri="{FF2B5EF4-FFF2-40B4-BE49-F238E27FC236}">
                <a16:creationId xmlns:a16="http://schemas.microsoft.com/office/drawing/2014/main" id="{4FEC94F4-80F4-48BB-BD95-A3CDD3DB3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99" y="1633249"/>
            <a:ext cx="4788670" cy="35915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8954" y="1610139"/>
            <a:ext cx="4161513" cy="399553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Classify joints by movement or shape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Label an anatomical diagram of a synovial joint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Give examples of each type of joint and locate them in the body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400" dirty="0"/>
          </a:p>
          <a:p>
            <a:pPr>
              <a:lnSpc>
                <a:spcPct val="130000"/>
              </a:lnSpc>
            </a:pP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99463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F9DC-B428-D948-9D18-59CDA769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502A-71B1-1C0B-E3C6-592B35CB0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715290" cy="4103504"/>
          </a:xfrm>
        </p:spPr>
        <p:txBody>
          <a:bodyPr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AU" sz="2400" dirty="0"/>
              <a:t>List 5 differences between bones and cartilage tissue.</a:t>
            </a:r>
          </a:p>
          <a:p>
            <a:pPr marL="457200" indent="-457200">
              <a:buAutoNum type="arabicPeriod"/>
            </a:pPr>
            <a:r>
              <a:rPr lang="en-AU" sz="2400" dirty="0"/>
              <a:t>Explain the difference between excretion and elimination.</a:t>
            </a:r>
          </a:p>
          <a:p>
            <a:pPr marL="457200" indent="-457200">
              <a:buAutoNum type="arabicPeriod"/>
            </a:pPr>
            <a:r>
              <a:rPr lang="en-AU" sz="2400" dirty="0"/>
              <a:t>Explain why blood groups must be determined before receiving blood transfusions.</a:t>
            </a:r>
          </a:p>
          <a:p>
            <a:pPr marL="457200" indent="-457200">
              <a:buAutoNum type="arabicPeriod"/>
            </a:pPr>
            <a:r>
              <a:rPr lang="en-AU" sz="2400" dirty="0"/>
              <a:t>Summarise cellular respiration, in terms of location, inputs and outputs and ATP production for each of the three steps.</a:t>
            </a:r>
          </a:p>
          <a:p>
            <a:pPr marL="457200" indent="-457200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8563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271804" cy="3651250"/>
          </a:xfrm>
        </p:spPr>
        <p:txBody>
          <a:bodyPr>
            <a:normAutofit/>
          </a:bodyPr>
          <a:lstStyle/>
          <a:p>
            <a:pPr marL="228600">
              <a:spcAft>
                <a:spcPts val="600"/>
              </a:spcAft>
              <a:tabLst>
                <a:tab pos="228600" algn="l"/>
              </a:tabLst>
            </a:pPr>
            <a:r>
              <a:rPr lang="en-AU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AU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rticulations of joints of the skeleton are classified according to their structure or the range of movements permitted.</a:t>
            </a:r>
            <a:endParaRPr lang="en-A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skeleton of a human body&#10;&#10;Description automatically generated">
            <a:extLst>
              <a:ext uri="{FF2B5EF4-FFF2-40B4-BE49-F238E27FC236}">
                <a16:creationId xmlns:a16="http://schemas.microsoft.com/office/drawing/2014/main" id="{BEE6A742-1FFD-7986-F83A-B38E474876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5" r="2037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377" y="864608"/>
            <a:ext cx="4236199" cy="745531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pic>
        <p:nvPicPr>
          <p:cNvPr id="5" name="Picture 4" descr="A skeleton of a foot&#10;&#10;Description automatically generated">
            <a:extLst>
              <a:ext uri="{FF2B5EF4-FFF2-40B4-BE49-F238E27FC236}">
                <a16:creationId xmlns:a16="http://schemas.microsoft.com/office/drawing/2014/main" id="{4FEC94F4-80F4-48BB-BD95-A3CDD3DB3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99" y="1633249"/>
            <a:ext cx="4788670" cy="35915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8954" y="1610139"/>
            <a:ext cx="4161513" cy="399553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Classify joints by movement or shape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Label an anatomical diagram of a synovial joint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AU" sz="2000" dirty="0"/>
              <a:t>Give examples of each type of joint and locate them in the body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400" dirty="0"/>
          </a:p>
          <a:p>
            <a:pPr>
              <a:lnSpc>
                <a:spcPct val="130000"/>
              </a:lnSpc>
            </a:pP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CD3B-1798-4B36-A031-7718747E9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Immovable 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7A18B-117B-4898-8AA2-4BFF8FE24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3299" y="2245165"/>
            <a:ext cx="9759633" cy="3651504"/>
          </a:xfrm>
        </p:spPr>
        <p:txBody>
          <a:bodyPr/>
          <a:lstStyle/>
          <a:p>
            <a:r>
              <a:rPr lang="en-AU" sz="2400" dirty="0"/>
              <a:t>Tough fibres join bones so they are unable to move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B4867-BD15-4EBB-87FF-671D4E942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767"/>
          <a:stretch/>
        </p:blipFill>
        <p:spPr>
          <a:xfrm>
            <a:off x="1920239" y="3213902"/>
            <a:ext cx="8770571" cy="249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3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6EE7-E0C3-4544-8647-63E0524FB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Cartilaginous 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93CCA-9863-48EF-8FCD-194123C6E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904" y="2312276"/>
            <a:ext cx="5318620" cy="3903966"/>
          </a:xfrm>
        </p:spPr>
        <p:txBody>
          <a:bodyPr>
            <a:normAutofit/>
          </a:bodyPr>
          <a:lstStyle/>
          <a:p>
            <a:r>
              <a:rPr lang="en-AU" sz="2400" dirty="0"/>
              <a:t>Bones are connected entirely by fibrous or hyaline cartilage. </a:t>
            </a:r>
            <a:r>
              <a:rPr lang="en-AU" sz="2400" b="0" i="0" dirty="0">
                <a:solidFill>
                  <a:srgbClr val="202124"/>
                </a:solidFill>
                <a:effectLst/>
              </a:rPr>
              <a:t>These joints generally allow more movement than fibrous joints but less movement than synovial joints.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4D34EB-8F80-439D-9FA8-1444D5421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344" y="442220"/>
            <a:ext cx="5253148" cy="552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27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E2FC8-F3F9-81C5-10FE-78B6F17EF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Synovial Joint</a:t>
            </a:r>
            <a:endParaRPr lang="en-A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BD6F60-330C-FD32-B152-22562D522E7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1257" y="2306169"/>
            <a:ext cx="5694743" cy="402073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6EB5D-D4B2-B2E7-4533-7A1C73F8F9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sz="2000" dirty="0"/>
              <a:t>A fluid-filled, fibrous capsule allows a range of movements between bones. </a:t>
            </a:r>
          </a:p>
          <a:p>
            <a:r>
              <a:rPr lang="en-AU" sz="2000" dirty="0"/>
              <a:t>Classified according to range of movement.</a:t>
            </a:r>
          </a:p>
        </p:txBody>
      </p:sp>
    </p:spTree>
    <p:extLst>
      <p:ext uri="{BB962C8B-B14F-4D97-AF65-F5344CB8AC3E}">
        <p14:creationId xmlns:p14="http://schemas.microsoft.com/office/powerpoint/2010/main" val="197823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5D31-574F-4A96-8AF9-C82E7402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Hinge 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BF643-7C8C-498E-B237-B9A75E7E2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1877" y="2228387"/>
            <a:ext cx="9832317" cy="3651504"/>
          </a:xfrm>
        </p:spPr>
        <p:txBody>
          <a:bodyPr>
            <a:normAutofit/>
          </a:bodyPr>
          <a:lstStyle/>
          <a:p>
            <a:r>
              <a:rPr lang="en-AU" sz="2400" b="0" i="0" dirty="0">
                <a:solidFill>
                  <a:srgbClr val="040C28"/>
                </a:solidFill>
                <a:effectLst/>
                <a:latin typeface="Google Sans"/>
              </a:rPr>
              <a:t>allows motion primarily in one plane</a:t>
            </a:r>
            <a:r>
              <a:rPr lang="en-AU" sz="2400" b="0" i="0" dirty="0">
                <a:solidFill>
                  <a:srgbClr val="202124"/>
                </a:solidFill>
                <a:effectLst/>
                <a:latin typeface="Google Sans"/>
              </a:rPr>
              <a:t>. 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9CD212-23C7-4394-B4EB-E2FB5DC7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64" y="2818045"/>
            <a:ext cx="60007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7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03E04-0678-4BCE-8DF6-789653487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Pivot 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8C1F9-B9BA-4054-8363-0459D5882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1928" y="2228387"/>
            <a:ext cx="5282269" cy="4103504"/>
          </a:xfrm>
        </p:spPr>
        <p:txBody>
          <a:bodyPr>
            <a:normAutofit/>
          </a:bodyPr>
          <a:lstStyle/>
          <a:p>
            <a:r>
              <a:rPr lang="en-AU" sz="2400" b="0" i="0" dirty="0">
                <a:solidFill>
                  <a:srgbClr val="040C28"/>
                </a:solidFill>
                <a:effectLst/>
              </a:rPr>
              <a:t>allows only rotary movement around a single axis.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815F0-20D5-417A-870D-06360B722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" b="7061"/>
          <a:stretch/>
        </p:blipFill>
        <p:spPr>
          <a:xfrm>
            <a:off x="7597823" y="167780"/>
            <a:ext cx="4273530" cy="33639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D3692F-0B11-4685-832B-8AF492FDBF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002"/>
          <a:stretch/>
        </p:blipFill>
        <p:spPr>
          <a:xfrm>
            <a:off x="7164197" y="3531765"/>
            <a:ext cx="5680278" cy="255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7075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1917</TotalTime>
  <Words>300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Meiryo</vt:lpstr>
      <vt:lpstr>Arial</vt:lpstr>
      <vt:lpstr>Calibri</vt:lpstr>
      <vt:lpstr>Corbel</vt:lpstr>
      <vt:lpstr>Google Sans</vt:lpstr>
      <vt:lpstr>Merriweather</vt:lpstr>
      <vt:lpstr>SketchLinesVTI</vt:lpstr>
      <vt:lpstr>Joints</vt:lpstr>
      <vt:lpstr>Review</vt:lpstr>
      <vt:lpstr>Learning Intentions</vt:lpstr>
      <vt:lpstr>Success Criteria</vt:lpstr>
      <vt:lpstr>Immovable joint</vt:lpstr>
      <vt:lpstr>Cartilaginous joint</vt:lpstr>
      <vt:lpstr>Synovial Joint</vt:lpstr>
      <vt:lpstr>Hinge Joint</vt:lpstr>
      <vt:lpstr>Pivot Joint</vt:lpstr>
      <vt:lpstr>Gliding joint</vt:lpstr>
      <vt:lpstr>Ball and Socket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34</cp:revision>
  <dcterms:created xsi:type="dcterms:W3CDTF">2023-02-01T11:31:06Z</dcterms:created>
  <dcterms:modified xsi:type="dcterms:W3CDTF">2024-04-30T00:30:16Z</dcterms:modified>
</cp:coreProperties>
</file>

<file path=docProps/thumbnail.jpeg>
</file>